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2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91" r:id="rId3"/>
    <p:sldId id="273" r:id="rId4"/>
    <p:sldId id="286" r:id="rId5"/>
    <p:sldId id="265" r:id="rId6"/>
    <p:sldId id="285" r:id="rId7"/>
    <p:sldId id="284" r:id="rId8"/>
    <p:sldId id="268" r:id="rId9"/>
    <p:sldId id="283" r:id="rId10"/>
    <p:sldId id="287" r:id="rId11"/>
    <p:sldId id="267" r:id="rId12"/>
    <p:sldId id="257" r:id="rId13"/>
    <p:sldId id="263" r:id="rId14"/>
    <p:sldId id="266" r:id="rId15"/>
    <p:sldId id="260" r:id="rId16"/>
    <p:sldId id="275" r:id="rId17"/>
    <p:sldId id="277" r:id="rId18"/>
    <p:sldId id="278" r:id="rId19"/>
    <p:sldId id="279" r:id="rId20"/>
    <p:sldId id="282" r:id="rId21"/>
    <p:sldId id="292" r:id="rId22"/>
    <p:sldId id="261" r:id="rId23"/>
    <p:sldId id="296" r:id="rId24"/>
    <p:sldId id="280" r:id="rId25"/>
    <p:sldId id="281" r:id="rId26"/>
    <p:sldId id="271" r:id="rId27"/>
    <p:sldId id="289" r:id="rId28"/>
    <p:sldId id="272" r:id="rId29"/>
    <p:sldId id="262" r:id="rId30"/>
    <p:sldId id="288" r:id="rId31"/>
    <p:sldId id="293" r:id="rId32"/>
    <p:sldId id="294" r:id="rId33"/>
    <p:sldId id="290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B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5" autoAdjust="0"/>
    <p:restoredTop sz="90866" autoAdjust="0"/>
  </p:normalViewPr>
  <p:slideViewPr>
    <p:cSldViewPr snapToGrid="0" snapToObjects="1">
      <p:cViewPr varScale="1">
        <p:scale>
          <a:sx n="146" d="100"/>
          <a:sy n="146" d="100"/>
        </p:scale>
        <p:origin x="-104" y="-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28A3A-BD80-C946-86FE-293366516EC3}" type="datetimeFigureOut">
              <a:rPr lang="en-US" smtClean="0"/>
              <a:t>8/30/16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2C58A-9445-074B-AAC0-6D7FD4ED4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183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1222B-842B-6947-86A5-FF37A3B79C73}" type="datetimeFigureOut">
              <a:rPr lang="en-US" smtClean="0"/>
              <a:t>8/30/16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35E01-42EF-FD49-AB8A-A3019ADB6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763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hbr.org</a:t>
            </a:r>
            <a:r>
              <a:rPr lang="en-US" dirty="0" smtClean="0"/>
              <a:t>/2012/10/data-scientist-the-sexiest-job-of-the-21st-century/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www.forbes.com</a:t>
            </a:r>
            <a:r>
              <a:rPr lang="en-US" dirty="0" smtClean="0"/>
              <a:t>/sites/</a:t>
            </a:r>
            <a:r>
              <a:rPr lang="en-US" dirty="0" err="1" smtClean="0"/>
              <a:t>gilpress</a:t>
            </a:r>
            <a:r>
              <a:rPr lang="en-US" dirty="0" smtClean="0"/>
              <a:t>/2015/04/30/the-supply-and-demand-of-data-scientists-what-the-surveys-say/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www.forbes.com</a:t>
            </a:r>
            <a:r>
              <a:rPr lang="en-US" dirty="0" smtClean="0"/>
              <a:t>/sites/</a:t>
            </a:r>
            <a:r>
              <a:rPr lang="en-US" dirty="0" err="1" smtClean="0"/>
              <a:t>gilpress</a:t>
            </a:r>
            <a:r>
              <a:rPr lang="en-US" dirty="0" smtClean="0"/>
              <a:t>/2013/08/19/data-science-</a:t>
            </a:r>
            <a:r>
              <a:rPr lang="en-US" dirty="0" err="1" smtClean="0"/>
              <a:t>whats</a:t>
            </a:r>
            <a:r>
              <a:rPr lang="en-US" dirty="0" smtClean="0"/>
              <a:t>-the-half-life-of-a-buzzword/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35E01-42EF-FD49-AB8A-A3019ADB65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37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hbr.org</a:t>
            </a:r>
            <a:r>
              <a:rPr lang="en-US" dirty="0" smtClean="0"/>
              <a:t>/2012/10/data-scientist-the-sexiest-job-of-the-21st-century/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www.forbes.com</a:t>
            </a:r>
            <a:r>
              <a:rPr lang="en-US" dirty="0" smtClean="0"/>
              <a:t>/sites/</a:t>
            </a:r>
            <a:r>
              <a:rPr lang="en-US" dirty="0" err="1" smtClean="0"/>
              <a:t>gilpress</a:t>
            </a:r>
            <a:r>
              <a:rPr lang="en-US" dirty="0" smtClean="0"/>
              <a:t>/2015/04/30/the-supply-and-demand-of-data-scientists-what-the-surveys-say/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www.forbes.com</a:t>
            </a:r>
            <a:r>
              <a:rPr lang="en-US" dirty="0" smtClean="0"/>
              <a:t>/sites/</a:t>
            </a:r>
            <a:r>
              <a:rPr lang="en-US" dirty="0" err="1" smtClean="0"/>
              <a:t>gilpress</a:t>
            </a:r>
            <a:r>
              <a:rPr lang="en-US" dirty="0" smtClean="0"/>
              <a:t>/2013/08/19/data-science-</a:t>
            </a:r>
            <a:r>
              <a:rPr lang="en-US" dirty="0" err="1" smtClean="0"/>
              <a:t>whats</a:t>
            </a:r>
            <a:r>
              <a:rPr lang="en-US" dirty="0" smtClean="0"/>
              <a:t>-the-half-life-of-a-buzzword/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35E01-42EF-FD49-AB8A-A3019ADB65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37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Figure: http://</a:t>
            </a:r>
            <a:r>
              <a:rPr lang="en-US" dirty="0" err="1" smtClean="0"/>
              <a:t>www.forbes.com</a:t>
            </a:r>
            <a:r>
              <a:rPr lang="en-US" dirty="0" smtClean="0"/>
              <a:t>/sites/</a:t>
            </a:r>
            <a:r>
              <a:rPr lang="en-US" dirty="0" err="1" smtClean="0"/>
              <a:t>gilpress</a:t>
            </a:r>
            <a:r>
              <a:rPr lang="en-US" dirty="0" smtClean="0"/>
              <a:t>/2013/08/19/data-science-</a:t>
            </a:r>
            <a:r>
              <a:rPr lang="en-US" dirty="0" err="1" smtClean="0"/>
              <a:t>whats</a:t>
            </a:r>
            <a:r>
              <a:rPr lang="en-US" dirty="0" smtClean="0"/>
              <a:t>-the-half-life-of-a-buzzword/</a:t>
            </a:r>
          </a:p>
          <a:p>
            <a:r>
              <a:rPr lang="en-US" dirty="0" smtClean="0"/>
              <a:t>Data Science Skills--Source: Drew Conway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35E01-42EF-FD49-AB8A-A3019ADB65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26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40754-E535-0740-AC01-A2CB8651C89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penn_fulllogo.tif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5486400"/>
            <a:ext cx="3389376" cy="1115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40754-E535-0740-AC01-A2CB8651C8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40754-E535-0740-AC01-A2CB8651C8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40754-E535-0740-AC01-A2CB8651C8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40754-E535-0740-AC01-A2CB8651C89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40754-E535-0740-AC01-A2CB8651C8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40754-E535-0740-AC01-A2CB8651C89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40754-E535-0740-AC01-A2CB8651C8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40754-E535-0740-AC01-A2CB8651C8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40754-E535-0740-AC01-A2CB8651C89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40754-E535-0740-AC01-A2CB8651C8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8/30/16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EPID 600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94740754-E535-0740-AC01-A2CB8651C89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anvas.upenn.edu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://stackoverflow.com" TargetMode="External"/><Relationship Id="rId5" Type="http://schemas.openxmlformats.org/officeDocument/2006/relationships/hyperlink" Target="https://www.biostars.org" TargetMode="External"/><Relationship Id="rId6" Type="http://schemas.openxmlformats.org/officeDocument/2006/relationships/hyperlink" Target="http://www.r-project.org/posting-guid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bhimes@upenn.edu" TargetMode="External"/><Relationship Id="rId3" Type="http://schemas.openxmlformats.org/officeDocument/2006/relationships/hyperlink" Target="mailto:ryanurb@upenn.edu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Data Science and 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EPID 600: </a:t>
            </a:r>
            <a:r>
              <a:rPr lang="en-US" dirty="0"/>
              <a:t>Data Science for Biomedical </a:t>
            </a:r>
            <a:r>
              <a:rPr lang="en-US" dirty="0" smtClean="0"/>
              <a:t>Informatics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Blanca E. Himes, Ph.D. 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8/30/16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441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the software we will use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1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is a free and open source statistical programming </a:t>
            </a:r>
            <a:r>
              <a:rPr lang="en-US" dirty="0" smtClean="0"/>
              <a:t>language</a:t>
            </a:r>
          </a:p>
          <a:p>
            <a:r>
              <a:rPr lang="en-US" dirty="0" smtClean="0"/>
              <a:t>Invented by Robert Gentleman and John Chambers at University of Auckland in 1993</a:t>
            </a:r>
          </a:p>
          <a:p>
            <a:r>
              <a:rPr lang="en-US" dirty="0"/>
              <a:t>B</a:t>
            </a:r>
            <a:r>
              <a:rPr lang="en-US" dirty="0" smtClean="0"/>
              <a:t>ased on S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891" y="6376560"/>
            <a:ext cx="2555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www.r-project.org</a:t>
            </a:r>
            <a:endParaRPr lang="en-US" dirty="0"/>
          </a:p>
        </p:txBody>
      </p:sp>
      <p:pic>
        <p:nvPicPr>
          <p:cNvPr id="8" name="Picture 7" descr="Screen Shot 2015-08-17 at 2.54.0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"/>
          <a:stretch/>
        </p:blipFill>
        <p:spPr>
          <a:xfrm>
            <a:off x="2895600" y="3438332"/>
            <a:ext cx="3379132" cy="26129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6395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use both interactively and for tool development</a:t>
            </a:r>
          </a:p>
          <a:p>
            <a:r>
              <a:rPr lang="en-US" dirty="0" smtClean="0"/>
              <a:t>Large and active community of users and developers</a:t>
            </a:r>
          </a:p>
          <a:p>
            <a:r>
              <a:rPr lang="en-US" dirty="0"/>
              <a:t>Advanced graphics capabilities</a:t>
            </a:r>
          </a:p>
          <a:p>
            <a:r>
              <a:rPr lang="en-US" dirty="0"/>
              <a:t>Reports can be created easily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457200" y="4114466"/>
            <a:ext cx="8039119" cy="2545312"/>
            <a:chOff x="457200" y="4114466"/>
            <a:chExt cx="8039119" cy="2545312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86948" y="5878570"/>
              <a:ext cx="772417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1249" y="4149625"/>
              <a:ext cx="1258370" cy="95462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200" y="4303772"/>
              <a:ext cx="13151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C/C++</a:t>
              </a:r>
              <a:endParaRPr lang="en-US" sz="36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0621" y="4271367"/>
              <a:ext cx="2407650" cy="71114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2590" y="4114466"/>
              <a:ext cx="1043729" cy="102494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954584" y="5663877"/>
              <a:ext cx="12360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Ease of use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>
              <a:off x="685800" y="6513265"/>
              <a:ext cx="772417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460090" y="6290446"/>
              <a:ext cx="4225022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Ability to write efficient/customizable code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50129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Comprehensive R Archive Network (CRAN)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repository of R and “base” packages that get installed by default</a:t>
            </a:r>
          </a:p>
          <a:p>
            <a:r>
              <a:rPr lang="en-US" dirty="0" smtClean="0"/>
              <a:t>Contains &gt;4000 other packages from users/developers </a:t>
            </a:r>
            <a:r>
              <a:rPr lang="en-US" dirty="0"/>
              <a:t>around the </a:t>
            </a:r>
            <a:r>
              <a:rPr lang="en-US" dirty="0" smtClean="0"/>
              <a:t>world</a:t>
            </a:r>
          </a:p>
          <a:p>
            <a:r>
              <a:rPr lang="en-US" dirty="0"/>
              <a:t>D</a:t>
            </a:r>
            <a:r>
              <a:rPr lang="en-US" dirty="0" smtClean="0"/>
              <a:t>ocumentation and tutorials for various needs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486433"/>
            <a:ext cx="2522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cran.r</a:t>
            </a:r>
            <a:r>
              <a:rPr lang="en-US" dirty="0"/>
              <a:t>- </a:t>
            </a:r>
            <a:r>
              <a:rPr lang="en-US" dirty="0" err="1"/>
              <a:t>project.org</a:t>
            </a:r>
            <a:endParaRPr lang="en-US" dirty="0"/>
          </a:p>
        </p:txBody>
      </p:sp>
      <p:pic>
        <p:nvPicPr>
          <p:cNvPr id="11" name="Picture 10" descr="Screen Shot 2015-08-17 at 3.18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278" y="4247554"/>
            <a:ext cx="6028770" cy="196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01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takes time to learn</a:t>
            </a:r>
          </a:p>
          <a:p>
            <a:r>
              <a:rPr lang="en-US" dirty="0" smtClean="0"/>
              <a:t>Some complain it isn’t user-friendly enough, others that it isn’t a “real” programming language</a:t>
            </a:r>
          </a:p>
          <a:p>
            <a:r>
              <a:rPr lang="en-US" dirty="0" smtClean="0"/>
              <a:t>Not ideal for basic manipulation of text files</a:t>
            </a:r>
          </a:p>
          <a:p>
            <a:r>
              <a:rPr lang="en-US" dirty="0" smtClean="0"/>
              <a:t>Parallel computing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8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Studio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067" y="6488668"/>
            <a:ext cx="186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www.rstudio.com</a:t>
            </a:r>
            <a:endParaRPr lang="en-US" dirty="0"/>
          </a:p>
        </p:txBody>
      </p:sp>
      <p:pic>
        <p:nvPicPr>
          <p:cNvPr id="6" name="Picture 5" descr="Screen Shot 2015-06-22 at 11.02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82" y="1619846"/>
            <a:ext cx="5869557" cy="455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53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handle very large datasets, using command </a:t>
            </a:r>
            <a:r>
              <a:rPr lang="en-US" dirty="0" smtClean="0"/>
              <a:t>line-based </a:t>
            </a:r>
            <a:r>
              <a:rPr lang="en-US" dirty="0" smtClean="0"/>
              <a:t>functions and programs is necessary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 dirty="0"/>
          </a:p>
        </p:txBody>
      </p:sp>
      <p:pic>
        <p:nvPicPr>
          <p:cNvPr id="6" name="Picture 5" descr="Screen Shot 2015-06-22 at 3.59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1" y="3570485"/>
            <a:ext cx="4073727" cy="30537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5424" y="3201153"/>
            <a:ext cx="238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iTerm</a:t>
            </a:r>
            <a:r>
              <a:rPr lang="en-US" dirty="0" smtClean="0"/>
              <a:t>, terminal on Mac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39300" y="2871661"/>
            <a:ext cx="3197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Command Prompt or </a:t>
            </a:r>
            <a:r>
              <a:rPr lang="en-US" dirty="0" err="1"/>
              <a:t>Powershell</a:t>
            </a:r>
            <a:r>
              <a:rPr lang="en-US" dirty="0"/>
              <a:t> in Windows</a:t>
            </a:r>
          </a:p>
        </p:txBody>
      </p:sp>
      <p:pic>
        <p:nvPicPr>
          <p:cNvPr id="9" name="Picture 8" descr="cm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479" y="3570485"/>
            <a:ext cx="4420665" cy="223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82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Operating systems that allow for multiple users and high-performance computing environments </a:t>
            </a:r>
          </a:p>
          <a:p>
            <a:r>
              <a:rPr lang="en-US" dirty="0" smtClean="0"/>
              <a:t>Directory structure </a:t>
            </a:r>
            <a:endParaRPr lang="en-US" dirty="0"/>
          </a:p>
          <a:p>
            <a:pPr lvl="1"/>
            <a:r>
              <a:rPr lang="en-US" dirty="0"/>
              <a:t>L</a:t>
            </a:r>
            <a:r>
              <a:rPr lang="en-US" dirty="0" smtClean="0"/>
              <a:t>ike a tree, path to current directory, “root” “home”</a:t>
            </a:r>
          </a:p>
          <a:p>
            <a:r>
              <a:rPr lang="en-US" dirty="0" smtClean="0"/>
              <a:t>Basic commands</a:t>
            </a:r>
          </a:p>
          <a:p>
            <a:pPr lvl="1"/>
            <a:r>
              <a:rPr lang="en-US" dirty="0" smtClean="0"/>
              <a:t>cd, </a:t>
            </a:r>
            <a:r>
              <a:rPr lang="en-US" dirty="0" err="1" smtClean="0"/>
              <a:t>mkdir</a:t>
            </a:r>
            <a:r>
              <a:rPr lang="en-US" dirty="0" smtClean="0"/>
              <a:t>, mv, </a:t>
            </a:r>
            <a:r>
              <a:rPr lang="en-US" dirty="0" err="1" smtClean="0"/>
              <a:t>pwd</a:t>
            </a:r>
            <a:r>
              <a:rPr lang="en-US" dirty="0" smtClean="0"/>
              <a:t>, </a:t>
            </a:r>
            <a:r>
              <a:rPr lang="en-US" dirty="0" err="1" smtClean="0"/>
              <a:t>ls</a:t>
            </a:r>
            <a:r>
              <a:rPr lang="en-US" dirty="0" smtClean="0"/>
              <a:t> (</a:t>
            </a:r>
            <a:r>
              <a:rPr lang="en-US" dirty="0" err="1" smtClean="0"/>
              <a:t>ls</a:t>
            </a:r>
            <a:r>
              <a:rPr lang="en-US" dirty="0" smtClean="0"/>
              <a:t> –a and hidden files), man, clear, </a:t>
            </a:r>
            <a:r>
              <a:rPr lang="en-US" dirty="0" err="1" smtClean="0"/>
              <a:t>cp</a:t>
            </a:r>
            <a:r>
              <a:rPr lang="en-US" dirty="0" smtClean="0"/>
              <a:t>, </a:t>
            </a:r>
            <a:r>
              <a:rPr lang="en-US" dirty="0" err="1" smtClean="0"/>
              <a:t>rm</a:t>
            </a:r>
            <a:r>
              <a:rPr lang="en-US" dirty="0" smtClean="0"/>
              <a:t> (</a:t>
            </a:r>
            <a:r>
              <a:rPr lang="en-US" dirty="0" err="1" smtClean="0"/>
              <a:t>rm</a:t>
            </a:r>
            <a:r>
              <a:rPr lang="en-US" dirty="0"/>
              <a:t> </a:t>
            </a:r>
            <a:r>
              <a:rPr lang="en-US" dirty="0" smtClean="0"/>
              <a:t>–</a:t>
            </a:r>
            <a:r>
              <a:rPr lang="en-US" dirty="0" err="1" smtClean="0"/>
              <a:t>rf</a:t>
            </a:r>
            <a:r>
              <a:rPr lang="en-US" dirty="0" smtClean="0"/>
              <a:t> and </a:t>
            </a:r>
            <a:r>
              <a:rPr lang="en-US" dirty="0" err="1" smtClean="0"/>
              <a:t>rmdir</a:t>
            </a:r>
            <a:r>
              <a:rPr lang="en-US" dirty="0" smtClean="0"/>
              <a:t>), date, echo, touch</a:t>
            </a:r>
          </a:p>
          <a:p>
            <a:r>
              <a:rPr lang="en-US" dirty="0" smtClean="0"/>
              <a:t>Commands look like:</a:t>
            </a:r>
          </a:p>
          <a:p>
            <a:pPr lvl="1"/>
            <a:r>
              <a:rPr lang="en-US" dirty="0"/>
              <a:t>command flags (preceded by dashes) </a:t>
            </a:r>
            <a:r>
              <a:rPr lang="en-US" dirty="0" smtClean="0"/>
              <a:t>arguments</a:t>
            </a:r>
            <a:endParaRPr lang="en-US" dirty="0"/>
          </a:p>
          <a:p>
            <a:r>
              <a:rPr lang="en-US" dirty="0" smtClean="0"/>
              <a:t>To view/edit files:</a:t>
            </a:r>
          </a:p>
          <a:p>
            <a:pPr lvl="1"/>
            <a:r>
              <a:rPr lang="en-US" dirty="0" smtClean="0"/>
              <a:t>less</a:t>
            </a:r>
            <a:r>
              <a:rPr lang="en-US" dirty="0"/>
              <a:t>, more</a:t>
            </a:r>
          </a:p>
          <a:p>
            <a:pPr lvl="1"/>
            <a:endParaRPr lang="en-US" dirty="0" smtClean="0"/>
          </a:p>
          <a:p>
            <a:pPr marL="0" lvl="1" indent="0">
              <a:buNone/>
            </a:pPr>
            <a:r>
              <a:rPr lang="en-US" dirty="0" smtClean="0"/>
              <a:t>	</a:t>
            </a:r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5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Editors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Powerful programs used to view and modify files, including computer code</a:t>
            </a:r>
          </a:p>
          <a:p>
            <a:pPr lvl="1"/>
            <a:r>
              <a:rPr lang="en-US" dirty="0" smtClean="0"/>
              <a:t>Look simple</a:t>
            </a:r>
          </a:p>
          <a:p>
            <a:pPr lvl="1"/>
            <a:r>
              <a:rPr lang="en-US" dirty="0" smtClean="0"/>
              <a:t>Can do many operations on plain text</a:t>
            </a:r>
          </a:p>
          <a:p>
            <a:r>
              <a:rPr lang="en-US" dirty="0" smtClean="0"/>
              <a:t>Popular editors: vi/vim, </a:t>
            </a:r>
            <a:r>
              <a:rPr lang="en-US" dirty="0" err="1" smtClean="0"/>
              <a:t>emacs</a:t>
            </a:r>
            <a:endParaRPr lang="en-US" dirty="0" smtClean="0"/>
          </a:p>
          <a:p>
            <a:r>
              <a:rPr lang="en-US" dirty="0" smtClean="0"/>
              <a:t>A plethora of free and paid ones are available</a:t>
            </a:r>
          </a:p>
          <a:p>
            <a:r>
              <a:rPr lang="en-US" dirty="0" smtClean="0"/>
              <a:t>For course: we will use the one available with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1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032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Version control system</a:t>
            </a:r>
          </a:p>
          <a:p>
            <a:pPr lvl="1"/>
            <a:r>
              <a:rPr lang="en-US" dirty="0" smtClean="0"/>
              <a:t>Allows tracking/restoring of files over time</a:t>
            </a:r>
          </a:p>
          <a:p>
            <a:pPr lvl="1"/>
            <a:r>
              <a:rPr lang="en-US" dirty="0" smtClean="0"/>
              <a:t>Efficient way to keep annotation and track errors</a:t>
            </a:r>
          </a:p>
          <a:p>
            <a:pPr lvl="1"/>
            <a:r>
              <a:rPr lang="en-US" dirty="0" smtClean="0"/>
              <a:t>Great for projects with multiple contributors</a:t>
            </a:r>
          </a:p>
          <a:p>
            <a:r>
              <a:rPr lang="en-US" dirty="0" smtClean="0"/>
              <a:t>Popular open source version control system</a:t>
            </a:r>
          </a:p>
          <a:p>
            <a:r>
              <a:rPr lang="en-US" dirty="0" smtClean="0"/>
              <a:t>Command line based</a:t>
            </a:r>
          </a:p>
          <a:p>
            <a:r>
              <a:rPr lang="en-US" dirty="0" smtClean="0"/>
              <a:t>Files related to a project are stored on a local computer “repository”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802" y="5014954"/>
            <a:ext cx="3721303" cy="15555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488668"/>
            <a:ext cx="2137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git-scm.com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84523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 you for taking the course! </a:t>
            </a:r>
            <a:endParaRPr lang="en-US" dirty="0"/>
          </a:p>
          <a:p>
            <a:r>
              <a:rPr lang="en-US" dirty="0" smtClean="0"/>
              <a:t>Please provide feedback throughout</a:t>
            </a:r>
          </a:p>
          <a:p>
            <a:r>
              <a:rPr lang="en-US" dirty="0" smtClean="0"/>
              <a:t>We will use CANVAS to distribute materials</a:t>
            </a:r>
          </a:p>
          <a:p>
            <a:pPr lvl="1"/>
            <a:r>
              <a:rPr lang="en-US" dirty="0">
                <a:hlinkClick r:id="rId2"/>
              </a:rPr>
              <a:t>https://canvas.upenn.edu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552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 with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666" y="2274022"/>
            <a:ext cx="7578397" cy="28928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23" y="6488668"/>
            <a:ext cx="6693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C375E"/>
                </a:solidFill>
              </a:rPr>
              <a:t>https://</a:t>
            </a:r>
            <a:r>
              <a:rPr lang="en-US" dirty="0" err="1">
                <a:solidFill>
                  <a:srgbClr val="1C375E"/>
                </a:solidFill>
              </a:rPr>
              <a:t>git-scm.com</a:t>
            </a:r>
            <a:r>
              <a:rPr lang="en-US" dirty="0">
                <a:solidFill>
                  <a:srgbClr val="1C375E"/>
                </a:solidFill>
              </a:rPr>
              <a:t>/book/en/v2/Getting-Started-</a:t>
            </a:r>
            <a:r>
              <a:rPr lang="en-US" dirty="0" err="1">
                <a:solidFill>
                  <a:srgbClr val="1C375E"/>
                </a:solidFill>
              </a:rPr>
              <a:t>Git</a:t>
            </a:r>
            <a:r>
              <a:rPr lang="en-US" dirty="0">
                <a:solidFill>
                  <a:srgbClr val="1C375E"/>
                </a:solidFill>
              </a:rPr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3783887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 with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77" y="2454947"/>
            <a:ext cx="6963338" cy="38376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23" y="6488668"/>
            <a:ext cx="6693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C375E"/>
                </a:solidFill>
              </a:rPr>
              <a:t>https://</a:t>
            </a:r>
            <a:r>
              <a:rPr lang="en-US" dirty="0" err="1">
                <a:solidFill>
                  <a:srgbClr val="1C375E"/>
                </a:solidFill>
              </a:rPr>
              <a:t>git-scm.com</a:t>
            </a:r>
            <a:r>
              <a:rPr lang="en-US" dirty="0">
                <a:solidFill>
                  <a:srgbClr val="1C375E"/>
                </a:solidFill>
              </a:rPr>
              <a:t>/book/en/v2/Getting-Started-</a:t>
            </a:r>
            <a:r>
              <a:rPr lang="en-US" dirty="0" err="1">
                <a:solidFill>
                  <a:srgbClr val="1C375E"/>
                </a:solidFill>
              </a:rPr>
              <a:t>Git</a:t>
            </a:r>
            <a:r>
              <a:rPr lang="en-US" dirty="0">
                <a:solidFill>
                  <a:srgbClr val="1C375E"/>
                </a:solidFill>
              </a:rPr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1712740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03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Web-based platform that hosts projects using </a:t>
            </a:r>
            <a:r>
              <a:rPr lang="en-US" dirty="0" err="1" smtClean="0"/>
              <a:t>git</a:t>
            </a:r>
            <a:r>
              <a:rPr lang="en-US" dirty="0" smtClean="0"/>
              <a:t> for version control</a:t>
            </a:r>
          </a:p>
          <a:p>
            <a:r>
              <a:rPr lang="en-US" dirty="0" smtClean="0"/>
              <a:t>Can share code with others and access others’ code</a:t>
            </a:r>
          </a:p>
          <a:p>
            <a:r>
              <a:rPr lang="en-US" dirty="0" smtClean="0"/>
              <a:t>Some R packages available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 dirty="0"/>
          </a:p>
        </p:txBody>
      </p:sp>
      <p:pic>
        <p:nvPicPr>
          <p:cNvPr id="5" name="Picture 4" descr="Screen Shot 2015-06-22 at 10.59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9" y="3293853"/>
            <a:ext cx="6680112" cy="29920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488668"/>
            <a:ext cx="2057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0559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03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 collection of files that are part of a project</a:t>
            </a:r>
          </a:p>
          <a:p>
            <a:pPr lvl="1"/>
            <a:r>
              <a:rPr lang="en-US" dirty="0" smtClean="0"/>
              <a:t>README – document describing the repository and its contents</a:t>
            </a:r>
          </a:p>
          <a:p>
            <a:pPr lvl="1"/>
            <a:r>
              <a:rPr lang="en-US" dirty="0" smtClean="0"/>
              <a:t>LICENCE – defines permissions/restrictions of files and code in </a:t>
            </a:r>
            <a:r>
              <a:rPr lang="en-US" smtClean="0"/>
              <a:t>the repository</a:t>
            </a:r>
            <a:endParaRPr lang="en-US" dirty="0" smtClean="0"/>
          </a:p>
          <a:p>
            <a:pPr lvl="1"/>
            <a:r>
              <a:rPr lang="en-US" dirty="0" smtClean="0"/>
              <a:t>CITATION – how to cite the repository</a:t>
            </a:r>
          </a:p>
          <a:p>
            <a:r>
              <a:rPr lang="en-US" dirty="0" smtClean="0"/>
              <a:t>Code can be in any language or a combination of many</a:t>
            </a:r>
            <a:endParaRPr lang="en-US" dirty="0"/>
          </a:p>
          <a:p>
            <a:r>
              <a:rPr lang="en-US" dirty="0" smtClean="0"/>
              <a:t>Not all repositories contain code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857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GitHub</a:t>
            </a:r>
            <a:r>
              <a:rPr lang="en-US" dirty="0" smtClean="0"/>
              <a:t> Works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“push” and “pull” local repositories to/from those on web</a:t>
            </a:r>
          </a:p>
          <a:p>
            <a:r>
              <a:rPr lang="en-US" dirty="0" smtClean="0"/>
              <a:t>Each user has his/her own </a:t>
            </a:r>
            <a:r>
              <a:rPr lang="en-US" dirty="0" err="1" smtClean="0"/>
              <a:t>GitHub</a:t>
            </a:r>
            <a:r>
              <a:rPr lang="en-US" dirty="0" smtClean="0"/>
              <a:t> page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/>
              <a:t>commands run on shell or can use a graphical </a:t>
            </a:r>
            <a:r>
              <a:rPr lang="en-US" dirty="0" smtClean="0"/>
              <a:t>interface</a:t>
            </a:r>
          </a:p>
          <a:p>
            <a:r>
              <a:rPr lang="en-US" dirty="0" smtClean="0"/>
              <a:t>Even if you are not an advanced programmer, you can use </a:t>
            </a:r>
            <a:r>
              <a:rPr lang="en-US" dirty="0" err="1" smtClean="0"/>
              <a:t>GitHub</a:t>
            </a:r>
            <a:r>
              <a:rPr lang="en-US" dirty="0" smtClean="0"/>
              <a:t> as a “back-up” and place for collaboration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244" y="4651740"/>
            <a:ext cx="3102084" cy="206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16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Repositories (Repos)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your own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Copy, or “fork”, another user’s repository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 dirty="0"/>
          </a:p>
        </p:txBody>
      </p:sp>
      <p:pic>
        <p:nvPicPr>
          <p:cNvPr id="6" name="Picture 5" descr="Screen Shot 2015-06-23 at 9.47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16" y="2100464"/>
            <a:ext cx="5987484" cy="2009498"/>
          </a:xfrm>
          <a:prstGeom prst="rect">
            <a:avLst/>
          </a:prstGeom>
        </p:spPr>
      </p:pic>
      <p:pic>
        <p:nvPicPr>
          <p:cNvPr id="7" name="Picture 6" descr="Screen Shot 2015-06-23 at 9.51.5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9" y="5051235"/>
            <a:ext cx="7711835" cy="92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14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of being a data scientist is to be able to seek answers on your </a:t>
            </a:r>
            <a:r>
              <a:rPr lang="en-US" dirty="0" smtClean="0"/>
              <a:t>own</a:t>
            </a:r>
          </a:p>
          <a:p>
            <a:pPr lvl="1"/>
            <a:r>
              <a:rPr lang="en-US" dirty="0" smtClean="0"/>
              <a:t>Put some effort into it</a:t>
            </a:r>
          </a:p>
          <a:p>
            <a:pPr lvl="1"/>
            <a:r>
              <a:rPr lang="en-US" dirty="0" smtClean="0"/>
              <a:t>Don’t be afraid of data/errors</a:t>
            </a:r>
          </a:p>
          <a:p>
            <a:pPr lvl="1"/>
            <a:r>
              <a:rPr lang="en-US" dirty="0" smtClean="0"/>
              <a:t>Admission of not knowing something is OK</a:t>
            </a:r>
            <a:endParaRPr lang="en-US" dirty="0"/>
          </a:p>
          <a:p>
            <a:r>
              <a:rPr lang="en-US" dirty="0"/>
              <a:t>Most questions you have have already been </a:t>
            </a:r>
            <a:r>
              <a:rPr lang="en-US" dirty="0" smtClean="0"/>
              <a:t>answered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00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a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details of </a:t>
            </a:r>
            <a:r>
              <a:rPr lang="en-US" dirty="0" smtClean="0"/>
              <a:t>question, but be brief!</a:t>
            </a:r>
            <a:endParaRPr lang="en-US" dirty="0"/>
          </a:p>
          <a:p>
            <a:r>
              <a:rPr lang="en-US" dirty="0" smtClean="0"/>
              <a:t>Environment</a:t>
            </a:r>
          </a:p>
          <a:p>
            <a:r>
              <a:rPr lang="en-US" dirty="0" smtClean="0"/>
              <a:t>Code you tried</a:t>
            </a:r>
          </a:p>
          <a:p>
            <a:r>
              <a:rPr lang="en-US" dirty="0" smtClean="0"/>
              <a:t>Error message</a:t>
            </a:r>
          </a:p>
          <a:p>
            <a:r>
              <a:rPr lang="en-US" dirty="0" smtClean="0"/>
              <a:t>Actual vs. expected </a:t>
            </a:r>
            <a:r>
              <a:rPr lang="en-US" dirty="0"/>
              <a:t>output </a:t>
            </a:r>
            <a:endParaRPr lang="en-US" dirty="0" smtClean="0"/>
          </a:p>
          <a:p>
            <a:r>
              <a:rPr lang="en-US" dirty="0" smtClean="0"/>
              <a:t>Include </a:t>
            </a:r>
            <a:r>
              <a:rPr lang="en-US" dirty="0" err="1" smtClean="0"/>
              <a:t>sessionInfo</a:t>
            </a:r>
            <a:r>
              <a:rPr lang="en-US" dirty="0" smtClean="0"/>
              <a:t>() if question related to 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 dirty="0"/>
          </a:p>
        </p:txBody>
      </p:sp>
      <p:pic>
        <p:nvPicPr>
          <p:cNvPr id="6" name="Picture 5" descr="Screen Shot 2015-06-30 at 3.34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785" y="4630328"/>
            <a:ext cx="4282821" cy="175595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78474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Get Help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 dirty="0"/>
          </a:p>
        </p:txBody>
      </p:sp>
      <p:pic>
        <p:nvPicPr>
          <p:cNvPr id="10" name="Picture 9" descr="Screen Shot 2015-06-22 at 12.32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0" y="2128781"/>
            <a:ext cx="6981237" cy="31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21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Else to Get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408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sz="2800" dirty="0" err="1" smtClean="0"/>
              <a:t>Biostars</a:t>
            </a:r>
            <a:endParaRPr lang="en-US" sz="2400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R-help and R-</a:t>
            </a:r>
            <a:r>
              <a:rPr lang="en-US" dirty="0" err="1" smtClean="0"/>
              <a:t>devel</a:t>
            </a:r>
            <a:r>
              <a:rPr lang="en-US" dirty="0" smtClean="0"/>
              <a:t> mailing lists</a:t>
            </a:r>
          </a:p>
          <a:p>
            <a:r>
              <a:rPr lang="en-US" dirty="0" smtClean="0"/>
              <a:t>Help within R:</a:t>
            </a:r>
          </a:p>
          <a:p>
            <a:pPr lvl="1"/>
            <a:r>
              <a:rPr lang="en-US" dirty="0" smtClean="0"/>
              <a:t>?</a:t>
            </a:r>
            <a:r>
              <a:rPr lang="en-US" dirty="0" err="1" smtClean="0"/>
              <a:t>rnorm</a:t>
            </a:r>
            <a:endParaRPr lang="en-US" dirty="0" smtClean="0"/>
          </a:p>
          <a:p>
            <a:pPr lvl="1"/>
            <a:r>
              <a:rPr lang="en-US" dirty="0" err="1"/>
              <a:t>h</a:t>
            </a:r>
            <a:r>
              <a:rPr lang="en-US" dirty="0" err="1" smtClean="0"/>
              <a:t>elp.search</a:t>
            </a:r>
            <a:r>
              <a:rPr lang="en-US" dirty="0" smtClean="0"/>
              <a:t>(“</a:t>
            </a:r>
            <a:r>
              <a:rPr lang="en-US" dirty="0" err="1" smtClean="0"/>
              <a:t>rnorm</a:t>
            </a:r>
            <a:r>
              <a:rPr lang="en-US" dirty="0" smtClean="0"/>
              <a:t>”)</a:t>
            </a:r>
          </a:p>
          <a:p>
            <a:pPr lvl="1"/>
            <a:r>
              <a:rPr lang="en-US" dirty="0" err="1"/>
              <a:t>a</a:t>
            </a:r>
            <a:r>
              <a:rPr lang="en-US" dirty="0" err="1" smtClean="0"/>
              <a:t>rgs</a:t>
            </a:r>
            <a:r>
              <a:rPr lang="en-US" dirty="0" smtClean="0"/>
              <a:t>(“</a:t>
            </a:r>
            <a:r>
              <a:rPr lang="en-US" dirty="0" err="1" smtClean="0"/>
              <a:t>rnorm</a:t>
            </a:r>
            <a:r>
              <a:rPr lang="en-US" dirty="0" smtClean="0"/>
              <a:t>”)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 dirty="0"/>
          </a:p>
        </p:txBody>
      </p:sp>
      <p:pic>
        <p:nvPicPr>
          <p:cNvPr id="6" name="Picture 5" descr="Screen Shot 2015-06-22 at 12.26.2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0" t="14223"/>
          <a:stretch/>
        </p:blipFill>
        <p:spPr>
          <a:xfrm>
            <a:off x="553349" y="2026458"/>
            <a:ext cx="2232953" cy="701494"/>
          </a:xfrm>
          <a:prstGeom prst="rect">
            <a:avLst/>
          </a:prstGeom>
        </p:spPr>
      </p:pic>
      <p:pic>
        <p:nvPicPr>
          <p:cNvPr id="7" name="Picture 6" descr="Screen Shot 2015-06-22 at 12.27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49" y="2677356"/>
            <a:ext cx="2287752" cy="6008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87790" y="2187272"/>
            <a:ext cx="2586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stackoverflow.com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87790" y="2726620"/>
            <a:ext cx="2571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www.biostars.org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24400" y="3276600"/>
            <a:ext cx="4420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http://www.r-project.org/posting-</a:t>
            </a:r>
            <a:r>
              <a:rPr lang="en-US" dirty="0" smtClean="0">
                <a:hlinkClick r:id="rId6"/>
              </a:rPr>
              <a:t>guide.html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9234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Module 1</a:t>
            </a:r>
          </a:p>
          <a:p>
            <a:pPr lvl="1"/>
            <a:r>
              <a:rPr lang="en-US" dirty="0" smtClean="0"/>
              <a:t>Learn R and basics of data science</a:t>
            </a:r>
          </a:p>
          <a:p>
            <a:r>
              <a:rPr lang="en-US" dirty="0" smtClean="0"/>
              <a:t>Module 2</a:t>
            </a:r>
          </a:p>
          <a:p>
            <a:pPr lvl="1"/>
            <a:r>
              <a:rPr lang="en-US" dirty="0" smtClean="0"/>
              <a:t>Learn about biomedical informatics data types</a:t>
            </a:r>
          </a:p>
          <a:p>
            <a:pPr lvl="1"/>
            <a:r>
              <a:rPr lang="en-US" dirty="0" smtClean="0"/>
              <a:t>Apply skills learned in Module 1 to a wide variety of problems</a:t>
            </a:r>
          </a:p>
          <a:p>
            <a:r>
              <a:rPr lang="en-US" dirty="0" smtClean="0"/>
              <a:t>Final Project</a:t>
            </a:r>
          </a:p>
          <a:p>
            <a:pPr lvl="1"/>
            <a:r>
              <a:rPr lang="en-US" dirty="0" smtClean="0"/>
              <a:t>Your chance to ask/answer a question of interest</a:t>
            </a:r>
          </a:p>
          <a:p>
            <a:pPr lvl="1"/>
            <a:r>
              <a:rPr lang="en-US" dirty="0" smtClean="0"/>
              <a:t>Answer this question learning skills developed throughout the course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01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Help While Taking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Colleagues</a:t>
            </a:r>
          </a:p>
          <a:p>
            <a:r>
              <a:rPr lang="en-US" dirty="0" smtClean="0"/>
              <a:t>During scheduled class sessions</a:t>
            </a:r>
          </a:p>
          <a:p>
            <a:r>
              <a:rPr lang="en-US" dirty="0" smtClean="0"/>
              <a:t>Schedule office hours</a:t>
            </a:r>
          </a:p>
          <a:p>
            <a:r>
              <a:rPr lang="en-US" dirty="0" smtClean="0"/>
              <a:t>Email us questions</a:t>
            </a:r>
          </a:p>
          <a:p>
            <a:pPr lvl="1"/>
            <a:r>
              <a:rPr lang="en-US" dirty="0" smtClean="0"/>
              <a:t>Blanca Himes (</a:t>
            </a:r>
            <a:r>
              <a:rPr lang="en-US" dirty="0" smtClean="0">
                <a:hlinkClick r:id="rId2"/>
              </a:rPr>
              <a:t>bhimes@upenn.edu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Ryan </a:t>
            </a:r>
            <a:r>
              <a:rPr lang="en-US" dirty="0" err="1" smtClean="0"/>
              <a:t>Urbanowicz</a:t>
            </a:r>
            <a:r>
              <a:rPr lang="en-US" dirty="0" smtClean="0"/>
              <a:t> (</a:t>
            </a:r>
            <a:r>
              <a:rPr lang="en-US" dirty="0">
                <a:hlinkClick r:id="rId3"/>
              </a:rPr>
              <a:t>ryanurb@</a:t>
            </a:r>
            <a:r>
              <a:rPr lang="en-US" dirty="0" smtClean="0">
                <a:hlinkClick r:id="rId3"/>
              </a:rPr>
              <a:t>upenn.edu</a:t>
            </a:r>
            <a:r>
              <a:rPr lang="en-US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45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Assignments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88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Module 1: </a:t>
            </a:r>
          </a:p>
          <a:p>
            <a:pPr lvl="1"/>
            <a:r>
              <a:rPr lang="en-US" dirty="0" smtClean="0"/>
              <a:t>Three assignments to turn in </a:t>
            </a:r>
          </a:p>
          <a:p>
            <a:pPr lvl="1"/>
            <a:r>
              <a:rPr lang="en-US" dirty="0" smtClean="0"/>
              <a:t>Practice R and work toward final project</a:t>
            </a:r>
          </a:p>
          <a:p>
            <a:r>
              <a:rPr lang="en-US" dirty="0" smtClean="0"/>
              <a:t>Module 2: </a:t>
            </a:r>
          </a:p>
          <a:p>
            <a:pPr lvl="1"/>
            <a:r>
              <a:rPr lang="en-US" dirty="0" smtClean="0"/>
              <a:t>Three assignments to turn in</a:t>
            </a:r>
          </a:p>
          <a:p>
            <a:pPr lvl="1"/>
            <a:r>
              <a:rPr lang="en-US" dirty="0" smtClean="0"/>
              <a:t>Keep practicing R on applied biomedical topics</a:t>
            </a:r>
          </a:p>
          <a:p>
            <a:pPr lvl="1"/>
            <a:r>
              <a:rPr lang="en-US" dirty="0" smtClean="0"/>
              <a:t>Make progress toward, and complete, final project</a:t>
            </a:r>
          </a:p>
          <a:p>
            <a:r>
              <a:rPr lang="en-US" dirty="0" smtClean="0"/>
              <a:t>40% of grade</a:t>
            </a:r>
          </a:p>
          <a:p>
            <a:endParaRPr lang="en-US" dirty="0"/>
          </a:p>
          <a:p>
            <a:r>
              <a:rPr lang="en-US" dirty="0" smtClean="0"/>
              <a:t>Assignment 1: </a:t>
            </a:r>
          </a:p>
          <a:p>
            <a:pPr lvl="1"/>
            <a:r>
              <a:rPr lang="en-US" dirty="0" smtClean="0"/>
              <a:t>In CANVAS under “Assignments” module.</a:t>
            </a:r>
          </a:p>
          <a:p>
            <a:pPr lvl="1"/>
            <a:r>
              <a:rPr lang="en-US" dirty="0" smtClean="0"/>
              <a:t>Due on 9/6/16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9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PRACTICUM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to course CANVAS page (https://</a:t>
            </a:r>
            <a:r>
              <a:rPr lang="en-US" dirty="0" err="1" smtClean="0"/>
              <a:t>canvas.upenn.edu</a:t>
            </a:r>
            <a:r>
              <a:rPr lang="en-US" dirty="0" smtClean="0"/>
              <a:t>)</a:t>
            </a:r>
          </a:p>
          <a:p>
            <a:r>
              <a:rPr lang="en-US" dirty="0"/>
              <a:t>Under </a:t>
            </a:r>
            <a:r>
              <a:rPr lang="en-US" dirty="0" smtClean="0"/>
              <a:t>“Files” </a:t>
            </a:r>
            <a:r>
              <a:rPr lang="en-US" dirty="0"/>
              <a:t>download </a:t>
            </a:r>
            <a:r>
              <a:rPr lang="en-US" dirty="0" smtClean="0"/>
              <a:t>“1_introduction.html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19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 dirty="0"/>
          </a:p>
        </p:txBody>
      </p:sp>
      <p:pic>
        <p:nvPicPr>
          <p:cNvPr id="7" name="Picture 6" descr="Screen Shot 2015-06-26 at 10.32.16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" b="-1"/>
          <a:stretch/>
        </p:blipFill>
        <p:spPr>
          <a:xfrm>
            <a:off x="457200" y="1592385"/>
            <a:ext cx="8320848" cy="46403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840" y="6546937"/>
            <a:ext cx="5724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hbr.org</a:t>
            </a:r>
            <a:r>
              <a:rPr lang="en-US" sz="1400" dirty="0"/>
              <a:t>/2012/10/data-scientist-the-sexiest-job-of-the-21st-century</a:t>
            </a:r>
            <a:r>
              <a:rPr lang="en-US" sz="1400" dirty="0" smtClean="0"/>
              <a:t>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58105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953000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A data scientist is a high-ranking professional with the training and curiosity to make discoveries in the world of big data.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Term </a:t>
            </a:r>
            <a:r>
              <a:rPr lang="en-US" dirty="0" smtClean="0"/>
              <a:t>coined </a:t>
            </a:r>
            <a:r>
              <a:rPr lang="en-US" dirty="0"/>
              <a:t>in 2008 by D.J. </a:t>
            </a:r>
            <a:r>
              <a:rPr lang="en-US" dirty="0" err="1"/>
              <a:t>Patil</a:t>
            </a:r>
            <a:r>
              <a:rPr lang="en-US" dirty="0"/>
              <a:t> and Jeff </a:t>
            </a:r>
            <a:r>
              <a:rPr lang="en-US" dirty="0" err="1"/>
              <a:t>Hammerbacher</a:t>
            </a:r>
            <a:r>
              <a:rPr lang="en-US" dirty="0"/>
              <a:t>, then the respective leads of data and analytics efforts at LinkedIn and Facebook.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</a:t>
            </a:r>
            <a:r>
              <a:rPr lang="en-US" dirty="0" smtClean="0"/>
              <a:t>ompanies </a:t>
            </a:r>
            <a:r>
              <a:rPr lang="en-US" dirty="0"/>
              <a:t>are </a:t>
            </a:r>
            <a:r>
              <a:rPr lang="en-US" dirty="0" smtClean="0"/>
              <a:t>wrestling </a:t>
            </a:r>
            <a:r>
              <a:rPr lang="en-US" dirty="0"/>
              <a:t>with information that comes in varieties and volumes never encountered before.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840" y="6546937"/>
            <a:ext cx="5724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hbr.org</a:t>
            </a:r>
            <a:r>
              <a:rPr lang="en-US" sz="1400" dirty="0"/>
              <a:t>/2012/10/data-scientist-the-sexiest-job-of-the-21st-century</a:t>
            </a:r>
            <a:r>
              <a:rPr lang="en-US" sz="1400" dirty="0" smtClean="0"/>
              <a:t>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7292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Becoming More Popular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 dirty="0"/>
          </a:p>
        </p:txBody>
      </p:sp>
      <p:pic>
        <p:nvPicPr>
          <p:cNvPr id="10" name="Picture 9" descr="Screen Shot 2015-06-26 at 11.30.4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1"/>
          <a:stretch/>
        </p:blipFill>
        <p:spPr>
          <a:xfrm>
            <a:off x="7391400" y="6305504"/>
            <a:ext cx="1734268" cy="529957"/>
          </a:xfrm>
          <a:prstGeom prst="rect">
            <a:avLst/>
          </a:prstGeom>
        </p:spPr>
      </p:pic>
      <p:pic>
        <p:nvPicPr>
          <p:cNvPr id="11" name="Picture 10" descr="Screen Shot 2015-06-26 at 11.30.2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43" y="5181600"/>
            <a:ext cx="4950822" cy="734951"/>
          </a:xfrm>
          <a:prstGeom prst="rect">
            <a:avLst/>
          </a:prstGeom>
        </p:spPr>
      </p:pic>
      <p:pic>
        <p:nvPicPr>
          <p:cNvPr id="12" name="Picture 11" descr="Screen Shot 2015-06-26 at 11.30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2" y="1970695"/>
            <a:ext cx="7874033" cy="32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30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Skills Needed in Data Science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24537" y="6550223"/>
            <a:ext cx="3719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Figure Data </a:t>
            </a:r>
            <a:r>
              <a:rPr lang="en-US" sz="1400" dirty="0"/>
              <a:t>Science Skills--Source: Drew Conway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565" y="2196087"/>
            <a:ext cx="4195693" cy="31737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85770" y="4278098"/>
            <a:ext cx="1432293" cy="707886"/>
          </a:xfrm>
          <a:prstGeom prst="rect">
            <a:avLst/>
          </a:prstGeom>
          <a:solidFill>
            <a:srgbClr val="B4B3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Biomedical Knowledge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62382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Define question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Obtain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Clean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Exploratory </a:t>
            </a:r>
            <a:r>
              <a:rPr lang="en-US" dirty="0"/>
              <a:t>a</a:t>
            </a:r>
            <a:r>
              <a:rPr lang="en-US" dirty="0" smtClean="0"/>
              <a:t>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Inferential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</a:t>
            </a:r>
            <a:r>
              <a:rPr lang="en-US" dirty="0" smtClean="0"/>
              <a:t>redictive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Identify causes via further studies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Functional validation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Prospective randomized control studies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92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Boundary Thinking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/>
              <a:t>A well-defined, real-world science problem should be based on knowledge of a variety of disciplines, but not from a specific currently-defined discipline or several disciplines. We need to define the science </a:t>
            </a:r>
            <a:r>
              <a:rPr lang="en-US" dirty="0" smtClean="0"/>
              <a:t>problem… without </a:t>
            </a:r>
            <a:r>
              <a:rPr lang="en-US" dirty="0"/>
              <a:t>boundaries of disciplines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Data scientists should participate in experimental design</a:t>
            </a:r>
          </a:p>
          <a:p>
            <a:r>
              <a:rPr lang="en-US" dirty="0" smtClean="0"/>
              <a:t>Data scientists can drive scientific questions</a:t>
            </a:r>
          </a:p>
          <a:p>
            <a:r>
              <a:rPr lang="en-US" dirty="0" smtClean="0"/>
              <a:t>Interdisciplinary teams are well positioned to ask and answer novel scientific questions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8/30/16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 600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94620" y="6477000"/>
            <a:ext cx="4649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www.biodatamining.org</a:t>
            </a:r>
            <a:r>
              <a:rPr lang="en-US" dirty="0"/>
              <a:t>/content/6/1/19</a:t>
            </a:r>
          </a:p>
        </p:txBody>
      </p:sp>
    </p:spTree>
    <p:extLst>
      <p:ext uri="{BB962C8B-B14F-4D97-AF65-F5344CB8AC3E}">
        <p14:creationId xmlns:p14="http://schemas.microsoft.com/office/powerpoint/2010/main" val="818268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penn">
  <a:themeElements>
    <a:clrScheme name="Custom 2">
      <a:dk1>
        <a:srgbClr val="1C375E"/>
      </a:dk1>
      <a:lt1>
        <a:sysClr val="window" lastClr="FFFFFF"/>
      </a:lt1>
      <a:dk2>
        <a:srgbClr val="841D2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000080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1204</TotalTime>
  <Words>1720</Words>
  <Application>Microsoft Macintosh PowerPoint</Application>
  <PresentationFormat>On-screen Show (4:3)</PresentationFormat>
  <Paragraphs>260</Paragraphs>
  <Slides>33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upenn</vt:lpstr>
      <vt:lpstr>Introduction to Data Science and R</vt:lpstr>
      <vt:lpstr>About the Course</vt:lpstr>
      <vt:lpstr>Course Outline</vt:lpstr>
      <vt:lpstr>What is Data Science?</vt:lpstr>
      <vt:lpstr>What is Data Science?</vt:lpstr>
      <vt:lpstr>Data Science Becoming More Popular</vt:lpstr>
      <vt:lpstr>Skills Needed in Data Science</vt:lpstr>
      <vt:lpstr>Data Science Steps</vt:lpstr>
      <vt:lpstr>No Boundary Thinking</vt:lpstr>
      <vt:lpstr>Introduction to the software we will use</vt:lpstr>
      <vt:lpstr>What is R?</vt:lpstr>
      <vt:lpstr>Features of R</vt:lpstr>
      <vt:lpstr>Comprehensive R Archive Network (CRAN)</vt:lpstr>
      <vt:lpstr>Limitations of R</vt:lpstr>
      <vt:lpstr>R Studio</vt:lpstr>
      <vt:lpstr>Command Line</vt:lpstr>
      <vt:lpstr>Unix</vt:lpstr>
      <vt:lpstr>Text Editors</vt:lpstr>
      <vt:lpstr>Git</vt:lpstr>
      <vt:lpstr>Version Control with git</vt:lpstr>
      <vt:lpstr>Version Control with git</vt:lpstr>
      <vt:lpstr>Github</vt:lpstr>
      <vt:lpstr>Repository</vt:lpstr>
      <vt:lpstr>How GitHub Works</vt:lpstr>
      <vt:lpstr>GitHub Repositories (Repos)</vt:lpstr>
      <vt:lpstr>Getting Help</vt:lpstr>
      <vt:lpstr>Describing a Problem</vt:lpstr>
      <vt:lpstr>Where to Get Help</vt:lpstr>
      <vt:lpstr>Where Else to Get Help</vt:lpstr>
      <vt:lpstr>Getting Help While Taking the Course</vt:lpstr>
      <vt:lpstr>Course Assignments</vt:lpstr>
      <vt:lpstr>Assignments</vt:lpstr>
      <vt:lpstr>PRACTICUM 1</vt:lpstr>
    </vt:vector>
  </TitlesOfParts>
  <Company>University of Pennsylvania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Fundamentals</dc:title>
  <dc:creator>Blanca Himes</dc:creator>
  <cp:lastModifiedBy>Blanca Himes</cp:lastModifiedBy>
  <cp:revision>311</cp:revision>
  <dcterms:created xsi:type="dcterms:W3CDTF">2015-05-27T13:46:11Z</dcterms:created>
  <dcterms:modified xsi:type="dcterms:W3CDTF">2016-08-30T15:52:45Z</dcterms:modified>
</cp:coreProperties>
</file>